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1" r:id="rId7"/>
    <p:sldId id="261" r:id="rId8"/>
    <p:sldId id="262" r:id="rId9"/>
    <p:sldId id="272" r:id="rId10"/>
    <p:sldId id="263" r:id="rId11"/>
    <p:sldId id="281" r:id="rId12"/>
    <p:sldId id="264" r:id="rId13"/>
    <p:sldId id="284" r:id="rId14"/>
    <p:sldId id="282" r:id="rId15"/>
    <p:sldId id="265" r:id="rId16"/>
    <p:sldId id="266" r:id="rId17"/>
    <p:sldId id="283" r:id="rId18"/>
    <p:sldId id="267" r:id="rId19"/>
    <p:sldId id="268" r:id="rId20"/>
    <p:sldId id="269" r:id="rId21"/>
    <p:sldId id="270"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98293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62954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834A47-2365-4FDD-8EE7-43756068307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5026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7502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634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468270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09483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168419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78784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37337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421233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DB3E7B-86AF-49F4-AEBB-95E10FB424BF}"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36477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DB3E7B-86AF-49F4-AEBB-95E10FB424BF}"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37552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3E7B-86AF-49F4-AEBB-95E10FB424BF}"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13880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35692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90025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DB3E7B-86AF-49F4-AEBB-95E10FB424BF}" type="datetimeFigureOut">
              <a:rPr lang="en-US" smtClean="0"/>
              <a:t>5/11/2017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2834A47-2365-4FDD-8EE7-437560683074}" type="slidenum">
              <a:rPr lang="en-US" smtClean="0"/>
              <a:t>‹#›</a:t>
            </a:fld>
            <a:endParaRPr lang="en-US"/>
          </a:p>
        </p:txBody>
      </p:sp>
    </p:spTree>
    <p:extLst>
      <p:ext uri="{BB962C8B-B14F-4D97-AF65-F5344CB8AC3E}">
        <p14:creationId xmlns:p14="http://schemas.microsoft.com/office/powerpoint/2010/main" val="1190763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Round and Round- The Water Cycle</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1348040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Condensation</a:t>
            </a:r>
          </a:p>
        </p:txBody>
      </p:sp>
      <p:sp>
        <p:nvSpPr>
          <p:cNvPr id="3" name="Content Placeholder 2"/>
          <p:cNvSpPr>
            <a:spLocks noGrp="1"/>
          </p:cNvSpPr>
          <p:nvPr>
            <p:ph idx="1"/>
          </p:nvPr>
        </p:nvSpPr>
        <p:spPr/>
        <p:txBody>
          <a:bodyPr>
            <a:normAutofit/>
          </a:bodyPr>
          <a:lstStyle/>
          <a:p>
            <a:pPr lvl="1"/>
            <a:r>
              <a:rPr lang="en-US" sz="1800" b="1" dirty="0">
                <a:solidFill>
                  <a:schemeClr val="accent1">
                    <a:lumMod val="75000"/>
                  </a:schemeClr>
                </a:solidFill>
              </a:rPr>
              <a:t>Condensation:</a:t>
            </a:r>
            <a:r>
              <a:rPr lang="en-US" sz="1800" dirty="0">
                <a:solidFill>
                  <a:schemeClr val="accent1">
                    <a:lumMod val="75000"/>
                  </a:schemeClr>
                </a:solidFill>
              </a:rPr>
              <a:t> the process in which water is changed from vapor to liquid</a:t>
            </a:r>
          </a:p>
          <a:p>
            <a:pPr lvl="2"/>
            <a:r>
              <a:rPr lang="en-US" sz="1600" dirty="0"/>
              <a:t>The atmosphere high above land is cooler, and as the water vapor rises, it cools.</a:t>
            </a:r>
          </a:p>
          <a:p>
            <a:pPr lvl="3"/>
            <a:r>
              <a:rPr lang="en-US" sz="1400" dirty="0"/>
              <a:t>Cooler temperatures cause it to condense and thus creates the formation of clouds.</a:t>
            </a:r>
          </a:p>
          <a:p>
            <a:pPr lvl="2"/>
            <a:r>
              <a:rPr lang="en-US" sz="1600" dirty="0"/>
              <a:t>Clouds are made up of water vapor and cloud droplets (small drops of condensed water) These droplets are too small to fall as precipitation, but they are large enough to form visible clouds. </a:t>
            </a:r>
          </a:p>
          <a:p>
            <a:pPr lvl="2"/>
            <a:r>
              <a:rPr lang="en-US" sz="1600" dirty="0"/>
              <a:t>When clouds form the process of precipitation can occur.</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315661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Precipitation</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31137" y="1980150"/>
            <a:ext cx="5435377" cy="3778250"/>
          </a:xfrm>
          <a:prstGeom prst="rect">
            <a:avLst/>
          </a:prstGeom>
        </p:spPr>
      </p:pic>
      <p:sp>
        <p:nvSpPr>
          <p:cNvPr id="8" name="Oval 7"/>
          <p:cNvSpPr/>
          <p:nvPr/>
        </p:nvSpPr>
        <p:spPr>
          <a:xfrm>
            <a:off x="4531479" y="2596002"/>
            <a:ext cx="2680725" cy="10677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34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Precipitation</a:t>
            </a:r>
          </a:p>
        </p:txBody>
      </p:sp>
      <p:sp>
        <p:nvSpPr>
          <p:cNvPr id="3" name="Content Placeholder 2"/>
          <p:cNvSpPr>
            <a:spLocks noGrp="1"/>
          </p:cNvSpPr>
          <p:nvPr>
            <p:ph idx="1"/>
          </p:nvPr>
        </p:nvSpPr>
        <p:spPr/>
        <p:txBody>
          <a:bodyPr/>
          <a:lstStyle/>
          <a:p>
            <a:pPr lvl="1"/>
            <a:r>
              <a:rPr lang="en-US" sz="2000" b="1" dirty="0">
                <a:solidFill>
                  <a:schemeClr val="accent1">
                    <a:lumMod val="75000"/>
                  </a:schemeClr>
                </a:solidFill>
              </a:rPr>
              <a:t>Precipitation:</a:t>
            </a:r>
            <a:r>
              <a:rPr lang="en-US" sz="2000" dirty="0">
                <a:solidFill>
                  <a:schemeClr val="accent1">
                    <a:lumMod val="75000"/>
                  </a:schemeClr>
                </a:solidFill>
              </a:rPr>
              <a:t> water that falls to the Earth in various states such as hail, mist, rain, sleet, snow.</a:t>
            </a:r>
          </a:p>
          <a:p>
            <a:pPr lvl="2"/>
            <a:r>
              <a:rPr lang="en-US" sz="1800" dirty="0"/>
              <a:t>In this process small water droplets attach to small dust, salt, or smoke particles (this acts as the nucleus that holds the water particles together. </a:t>
            </a:r>
          </a:p>
          <a:p>
            <a:pPr lvl="2"/>
            <a:r>
              <a:rPr lang="en-US" sz="1800" dirty="0"/>
              <a:t>Water droplets can then grow in size by colliding with other water particles. </a:t>
            </a:r>
          </a:p>
          <a:p>
            <a:pPr lvl="2"/>
            <a:r>
              <a:rPr lang="en-US" sz="1800" dirty="0"/>
              <a:t>If enough collision occurs to the water droplets, they become heavy enough to fall from the sky to the ground.</a:t>
            </a:r>
          </a:p>
          <a:p>
            <a:endParaRPr lang="en-US"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340060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Influencing Precipitation</a:t>
            </a:r>
          </a:p>
        </p:txBody>
      </p:sp>
      <p:sp>
        <p:nvSpPr>
          <p:cNvPr id="3" name="Content Placeholder 2"/>
          <p:cNvSpPr>
            <a:spLocks noGrp="1"/>
          </p:cNvSpPr>
          <p:nvPr>
            <p:ph idx="1"/>
          </p:nvPr>
        </p:nvSpPr>
        <p:spPr/>
        <p:txBody>
          <a:bodyPr/>
          <a:lstStyle/>
          <a:p>
            <a:r>
              <a:rPr lang="en-US" dirty="0"/>
              <a:t>Different areas of the Earth’s surface receive different amounts of precipitation based off of</a:t>
            </a:r>
          </a:p>
          <a:p>
            <a:pPr lvl="1"/>
            <a:r>
              <a:rPr lang="en-US" b="1" dirty="0"/>
              <a:t>Altitude</a:t>
            </a:r>
          </a:p>
          <a:p>
            <a:pPr lvl="2"/>
            <a:r>
              <a:rPr lang="en-US" dirty="0"/>
              <a:t>Rains more in high areas than in low areas.</a:t>
            </a:r>
          </a:p>
          <a:p>
            <a:pPr lvl="1"/>
            <a:r>
              <a:rPr lang="en-US" b="1" dirty="0"/>
              <a:t>Latitude</a:t>
            </a:r>
          </a:p>
          <a:p>
            <a:pPr lvl="2"/>
            <a:r>
              <a:rPr lang="en-US" dirty="0"/>
              <a:t>Rains more in the areas near the equator than in the temperature zones and polar regions.</a:t>
            </a:r>
          </a:p>
          <a:p>
            <a:pPr lvl="2"/>
            <a:r>
              <a:rPr lang="en-US" dirty="0"/>
              <a:t>Temperature is higher near the Equator so more evaporation takes place</a:t>
            </a:r>
          </a:p>
          <a:p>
            <a:pPr lvl="1"/>
            <a:r>
              <a:rPr lang="en-US" b="1" dirty="0"/>
              <a:t>Level of Humidity</a:t>
            </a:r>
          </a:p>
          <a:p>
            <a:pPr lvl="2"/>
            <a:r>
              <a:rPr lang="en-US" dirty="0"/>
              <a:t>Rains more on the coast than inland. Large bodies of water are a source of humidity.</a:t>
            </a:r>
          </a:p>
          <a:p>
            <a:pPr lvl="2"/>
            <a:endParaRPr lang="en-US"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183639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Infiltration</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31137" y="1980150"/>
            <a:ext cx="5435377" cy="3778250"/>
          </a:xfrm>
          <a:prstGeom prst="rect">
            <a:avLst/>
          </a:prstGeom>
        </p:spPr>
      </p:pic>
      <p:sp>
        <p:nvSpPr>
          <p:cNvPr id="8" name="Oval 7"/>
          <p:cNvSpPr/>
          <p:nvPr/>
        </p:nvSpPr>
        <p:spPr>
          <a:xfrm>
            <a:off x="3595563" y="3779342"/>
            <a:ext cx="4053124" cy="22933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5364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Infiltration</a:t>
            </a:r>
          </a:p>
        </p:txBody>
      </p:sp>
      <p:sp>
        <p:nvSpPr>
          <p:cNvPr id="3" name="Content Placeholder 2"/>
          <p:cNvSpPr>
            <a:spLocks noGrp="1"/>
          </p:cNvSpPr>
          <p:nvPr>
            <p:ph idx="1"/>
          </p:nvPr>
        </p:nvSpPr>
        <p:spPr/>
        <p:txBody>
          <a:bodyPr/>
          <a:lstStyle/>
          <a:p>
            <a:pPr lvl="1"/>
            <a:r>
              <a:rPr lang="en-US" sz="2000" b="1" dirty="0"/>
              <a:t>Infiltration:</a:t>
            </a:r>
            <a:r>
              <a:rPr lang="en-US" sz="2000" dirty="0"/>
              <a:t> the action of a liquid entering or permeating the ground by filtration. (Water from precipitation soaking into the ground)</a:t>
            </a:r>
          </a:p>
          <a:p>
            <a:pPr marL="457200" lvl="1" indent="0">
              <a:buNone/>
            </a:pPr>
            <a:endParaRPr lang="en-US" sz="2000" dirty="0"/>
          </a:p>
          <a:p>
            <a:pPr lvl="2"/>
            <a:r>
              <a:rPr lang="en-US" sz="1800" b="1" dirty="0"/>
              <a:t>Permeability:</a:t>
            </a:r>
            <a:r>
              <a:rPr lang="en-US" sz="1800" dirty="0"/>
              <a:t> the ability of the ground surface to absorb water.</a:t>
            </a:r>
          </a:p>
          <a:p>
            <a:pPr lvl="3"/>
            <a:r>
              <a:rPr lang="en-US" sz="1600" dirty="0"/>
              <a:t>The less water the ground can absorb, the more runoff on the surface there will be</a:t>
            </a:r>
          </a:p>
          <a:p>
            <a:pPr lvl="3"/>
            <a:r>
              <a:rPr lang="en-US" sz="1600" dirty="0"/>
              <a:t>A surface with high absorption ability has high permeability</a:t>
            </a:r>
          </a:p>
          <a:p>
            <a:pPr lvl="3"/>
            <a:r>
              <a:rPr lang="en-US" sz="1600" dirty="0"/>
              <a:t>A surface with low absorption ability has low permeability</a:t>
            </a:r>
          </a:p>
          <a:p>
            <a:pPr marL="0" indent="0">
              <a:buNone/>
            </a:pPr>
            <a:endParaRPr lang="en-US"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21367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Infiltration</a:t>
            </a:r>
          </a:p>
        </p:txBody>
      </p:sp>
      <p:sp>
        <p:nvSpPr>
          <p:cNvPr id="3" name="Content Placeholder 2"/>
          <p:cNvSpPr>
            <a:spLocks noGrp="1"/>
          </p:cNvSpPr>
          <p:nvPr>
            <p:ph idx="1"/>
          </p:nvPr>
        </p:nvSpPr>
        <p:spPr>
          <a:xfrm>
            <a:off x="1721223" y="1412838"/>
            <a:ext cx="9740358" cy="3777622"/>
          </a:xfrm>
        </p:spPr>
        <p:txBody>
          <a:bodyPr>
            <a:normAutofit/>
          </a:bodyPr>
          <a:lstStyle/>
          <a:p>
            <a:pPr marL="914400" lvl="2" indent="0">
              <a:buNone/>
            </a:pPr>
            <a:endParaRPr lang="en-US" sz="1600" dirty="0"/>
          </a:p>
          <a:p>
            <a:pPr marL="914400" lvl="2" indent="0">
              <a:buNone/>
            </a:pPr>
            <a:endParaRPr lang="en-US" sz="1600" dirty="0"/>
          </a:p>
          <a:p>
            <a:pPr lvl="2"/>
            <a:r>
              <a:rPr lang="en-US" sz="1800" dirty="0"/>
              <a:t>When infiltration of water reaches the max holding capacity it is known as saturated ground.</a:t>
            </a:r>
          </a:p>
          <a:p>
            <a:pPr marL="914400" lvl="2" indent="0">
              <a:buNone/>
            </a:pPr>
            <a:endParaRPr lang="en-US" sz="1800" dirty="0"/>
          </a:p>
          <a:p>
            <a:pPr lvl="3"/>
            <a:r>
              <a:rPr lang="en-US" sz="1600" b="1" dirty="0"/>
              <a:t>Saturation:</a:t>
            </a:r>
            <a:r>
              <a:rPr lang="en-US" sz="1600" dirty="0"/>
              <a:t> the state of process that occurs when no more of something can be absorbed, combined with, or added </a:t>
            </a:r>
          </a:p>
          <a:p>
            <a:pPr lvl="4"/>
            <a:r>
              <a:rPr lang="en-US" sz="1600" dirty="0"/>
              <a:t>Ex. Soil becomes saturated when it can no longer hold any more water and runoff or flooding can be a result.</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113771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Runoff</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31137" y="1980150"/>
            <a:ext cx="5435377" cy="3778250"/>
          </a:xfrm>
          <a:prstGeom prst="rect">
            <a:avLst/>
          </a:prstGeom>
        </p:spPr>
      </p:pic>
      <p:sp>
        <p:nvSpPr>
          <p:cNvPr id="9" name="Oval 8"/>
          <p:cNvSpPr/>
          <p:nvPr/>
        </p:nvSpPr>
        <p:spPr>
          <a:xfrm>
            <a:off x="4490240" y="3501614"/>
            <a:ext cx="4105119" cy="935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52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Runoff</a:t>
            </a:r>
          </a:p>
        </p:txBody>
      </p:sp>
      <p:sp>
        <p:nvSpPr>
          <p:cNvPr id="3" name="Content Placeholder 2"/>
          <p:cNvSpPr>
            <a:spLocks noGrp="1"/>
          </p:cNvSpPr>
          <p:nvPr>
            <p:ph idx="1"/>
          </p:nvPr>
        </p:nvSpPr>
        <p:spPr/>
        <p:txBody>
          <a:bodyPr>
            <a:normAutofit/>
          </a:bodyPr>
          <a:lstStyle/>
          <a:p>
            <a:pPr lvl="1"/>
            <a:r>
              <a:rPr lang="en-US" sz="1800" b="1" dirty="0">
                <a:solidFill>
                  <a:schemeClr val="accent1">
                    <a:lumMod val="75000"/>
                  </a:schemeClr>
                </a:solidFill>
              </a:rPr>
              <a:t>Runoff:</a:t>
            </a:r>
            <a:r>
              <a:rPr lang="en-US" sz="1800" dirty="0">
                <a:solidFill>
                  <a:schemeClr val="accent1">
                    <a:lumMod val="75000"/>
                  </a:schemeClr>
                </a:solidFill>
              </a:rPr>
              <a:t> when rain hits saturated or impervious ground and flows overland downhill to a stream, lake, or watershed.</a:t>
            </a:r>
          </a:p>
          <a:p>
            <a:pPr lvl="2"/>
            <a:r>
              <a:rPr lang="en-US" sz="1600" b="1" dirty="0"/>
              <a:t>Watershed:</a:t>
            </a:r>
            <a:r>
              <a:rPr lang="en-US" sz="1600" dirty="0"/>
              <a:t> the area of land where all of the water that falls in it and drains off of it goes into the same place.</a:t>
            </a:r>
          </a:p>
          <a:p>
            <a:pPr lvl="2"/>
            <a:endParaRPr lang="en-US" sz="1600" dirty="0"/>
          </a:p>
          <a:p>
            <a:pPr lvl="2"/>
            <a:r>
              <a:rPr lang="en-US" sz="1600" dirty="0"/>
              <a:t>The interaction between precipitation and surface runoff varies according to time and geography.</a:t>
            </a:r>
          </a:p>
          <a:p>
            <a:pPr lvl="2"/>
            <a:r>
              <a:rPr lang="en-US" sz="1600" dirty="0"/>
              <a:t>Surface runoff is affected by both meteorological factors and the physical geology and topography of the land.</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22960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Influencing Runoff</a:t>
            </a:r>
          </a:p>
        </p:txBody>
      </p:sp>
      <p:sp>
        <p:nvSpPr>
          <p:cNvPr id="3" name="Content Placeholder 2"/>
          <p:cNvSpPr>
            <a:spLocks noGrp="1"/>
          </p:cNvSpPr>
          <p:nvPr>
            <p:ph idx="1"/>
          </p:nvPr>
        </p:nvSpPr>
        <p:spPr/>
        <p:txBody>
          <a:bodyPr/>
          <a:lstStyle/>
          <a:p>
            <a:pPr>
              <a:buAutoNum type="arabicPeriod"/>
            </a:pPr>
            <a:r>
              <a:rPr lang="en-US" dirty="0"/>
              <a:t>Meteorological Factors </a:t>
            </a:r>
          </a:p>
          <a:p>
            <a:pPr>
              <a:buAutoNum type="arabicPeriod"/>
            </a:pPr>
            <a:endParaRPr lang="en-US" dirty="0"/>
          </a:p>
          <a:p>
            <a:pPr>
              <a:buAutoNum type="arabicPeriod"/>
            </a:pPr>
            <a:r>
              <a:rPr lang="en-US" dirty="0"/>
              <a:t>Physical Characteristics</a:t>
            </a:r>
          </a:p>
          <a:p>
            <a:pPr>
              <a:buAutoNum type="arabicPeriod"/>
            </a:pPr>
            <a:endParaRPr lang="en-US" dirty="0"/>
          </a:p>
          <a:p>
            <a:pPr>
              <a:buAutoNum type="arabicPeriod"/>
            </a:pPr>
            <a:r>
              <a:rPr lang="en-US" dirty="0"/>
              <a:t>Human Changes </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620" y="1853547"/>
            <a:ext cx="4454565" cy="2751350"/>
          </a:xfrm>
          <a:prstGeom prst="rect">
            <a:avLst/>
          </a:prstGeom>
        </p:spPr>
      </p:pic>
    </p:spTree>
    <p:extLst>
      <p:ext uri="{BB962C8B-B14F-4D97-AF65-F5344CB8AC3E}">
        <p14:creationId xmlns:p14="http://schemas.microsoft.com/office/powerpoint/2010/main" val="323866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5" name="Content Placeholder 4"/>
          <p:cNvSpPr>
            <a:spLocks noGrp="1"/>
          </p:cNvSpPr>
          <p:nvPr>
            <p:ph idx="1"/>
          </p:nvPr>
        </p:nvSpPr>
        <p:spPr>
          <a:xfrm>
            <a:off x="2589212" y="2133600"/>
            <a:ext cx="8915400" cy="4351176"/>
          </a:xfrm>
        </p:spPr>
        <p:txBody>
          <a:bodyPr>
            <a:normAutofit lnSpcReduction="10000"/>
          </a:bodyPr>
          <a:lstStyle/>
          <a:p>
            <a:pPr marL="0" indent="0">
              <a:buNone/>
            </a:pPr>
            <a:r>
              <a:rPr lang="en-US" dirty="0"/>
              <a:t>1.) Make groups of two</a:t>
            </a:r>
          </a:p>
          <a:p>
            <a:pPr marL="0" indent="0">
              <a:buNone/>
            </a:pPr>
            <a:r>
              <a:rPr lang="en-US" dirty="0"/>
              <a:t>2.) Resources needed: tablet, computer with internet access</a:t>
            </a:r>
          </a:p>
          <a:p>
            <a:pPr marL="0" indent="0">
              <a:buNone/>
            </a:pPr>
            <a:r>
              <a:rPr lang="en-US" dirty="0"/>
              <a:t>3.) Research the amount of average rainfall that falls in the state of Iowa during each month</a:t>
            </a:r>
          </a:p>
          <a:p>
            <a:pPr marL="0" indent="0">
              <a:buNone/>
            </a:pPr>
            <a:endParaRPr lang="en-US" dirty="0"/>
          </a:p>
          <a:p>
            <a:pPr marL="0" indent="0">
              <a:buNone/>
            </a:pPr>
            <a:r>
              <a:rPr lang="en-US" dirty="0"/>
              <a:t>Questions to Reflect</a:t>
            </a:r>
          </a:p>
          <a:p>
            <a:pPr marL="0" indent="0">
              <a:buNone/>
            </a:pPr>
            <a:r>
              <a:rPr lang="en-US" dirty="0"/>
              <a:t>1.) What influences rainfall in a certain season?</a:t>
            </a:r>
          </a:p>
          <a:p>
            <a:pPr marL="0" indent="0">
              <a:buNone/>
            </a:pPr>
            <a:r>
              <a:rPr lang="en-US" dirty="0"/>
              <a:t>2.) What influences rainfall in a certain region?</a:t>
            </a:r>
          </a:p>
          <a:p>
            <a:pPr marL="0" indent="0">
              <a:buNone/>
            </a:pPr>
            <a:r>
              <a:rPr lang="en-US" dirty="0"/>
              <a:t>3.) What determines the amount of rainfall?</a:t>
            </a:r>
          </a:p>
          <a:p>
            <a:pPr marL="0" indent="0">
              <a:buNone/>
            </a:pPr>
            <a:r>
              <a:rPr lang="en-US" dirty="0"/>
              <a:t>4.) Do changing amounts of rainfall affect the mammal, plant, insect, or bird populations that seasonally live in Iowa? If so, how?</a:t>
            </a:r>
          </a:p>
          <a:p>
            <a:pPr marL="0" indent="0">
              <a:buNone/>
            </a:pPr>
            <a:r>
              <a:rPr lang="en-US" dirty="0"/>
              <a:t>5.) How can water (excess or lack) affect Earth’s surface?</a:t>
            </a:r>
          </a:p>
          <a:p>
            <a:pPr marL="0" indent="0">
              <a:buNone/>
            </a:pPr>
            <a:endParaRPr lang="en-US" dirty="0"/>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63894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Meteorological Factors </a:t>
            </a:r>
          </a:p>
        </p:txBody>
      </p:sp>
      <p:sp>
        <p:nvSpPr>
          <p:cNvPr id="3" name="Content Placeholder 2"/>
          <p:cNvSpPr>
            <a:spLocks noGrp="1"/>
          </p:cNvSpPr>
          <p:nvPr>
            <p:ph idx="1"/>
          </p:nvPr>
        </p:nvSpPr>
        <p:spPr/>
        <p:txBody>
          <a:bodyPr/>
          <a:lstStyle/>
          <a:p>
            <a:r>
              <a:rPr lang="en-US" dirty="0"/>
              <a:t>Types of precipitation (rain, snow, sleet, etc.)</a:t>
            </a:r>
          </a:p>
          <a:p>
            <a:r>
              <a:rPr lang="en-US" dirty="0"/>
              <a:t>Rainfall intensity</a:t>
            </a:r>
          </a:p>
          <a:p>
            <a:r>
              <a:rPr lang="en-US" dirty="0"/>
              <a:t>Rainfall amount</a:t>
            </a:r>
          </a:p>
          <a:p>
            <a:r>
              <a:rPr lang="en-US" dirty="0"/>
              <a:t>Rainfall duration</a:t>
            </a:r>
          </a:p>
          <a:p>
            <a:r>
              <a:rPr lang="en-US" dirty="0"/>
              <a:t>Distribution of rainfall over the drainage basin</a:t>
            </a:r>
          </a:p>
          <a:p>
            <a:r>
              <a:rPr lang="en-US" dirty="0"/>
              <a:t>Direction of storm movement</a:t>
            </a:r>
          </a:p>
          <a:p>
            <a:r>
              <a:rPr lang="en-US" dirty="0"/>
              <a:t>Precipitation that occurred earlier and resulting soil moisture</a:t>
            </a:r>
          </a:p>
          <a:p>
            <a:r>
              <a:rPr lang="en-US" dirty="0"/>
              <a:t>Other meteorological and climatic condition that affect evapotranspiration, such as temperature, wind, relative humidity, and season</a:t>
            </a:r>
          </a:p>
          <a:p>
            <a:pPr marL="0" indent="0">
              <a:buNone/>
            </a:pPr>
            <a:endParaRPr lang="en-US"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3819314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Characteristics </a:t>
            </a:r>
          </a:p>
        </p:txBody>
      </p:sp>
      <p:sp>
        <p:nvSpPr>
          <p:cNvPr id="3" name="Content Placeholder 2"/>
          <p:cNvSpPr>
            <a:spLocks noGrp="1"/>
          </p:cNvSpPr>
          <p:nvPr>
            <p:ph idx="1"/>
          </p:nvPr>
        </p:nvSpPr>
        <p:spPr/>
        <p:txBody>
          <a:bodyPr>
            <a:normAutofit lnSpcReduction="10000"/>
          </a:bodyPr>
          <a:lstStyle/>
          <a:p>
            <a:r>
              <a:rPr lang="en-US" dirty="0"/>
              <a:t>Land use</a:t>
            </a:r>
          </a:p>
          <a:p>
            <a:r>
              <a:rPr lang="en-US" dirty="0"/>
              <a:t>Vegetation</a:t>
            </a:r>
          </a:p>
          <a:p>
            <a:r>
              <a:rPr lang="en-US" dirty="0"/>
              <a:t>Soil type</a:t>
            </a:r>
          </a:p>
          <a:p>
            <a:r>
              <a:rPr lang="en-US" dirty="0"/>
              <a:t>Drainage area</a:t>
            </a:r>
          </a:p>
          <a:p>
            <a:r>
              <a:rPr lang="en-US" dirty="0"/>
              <a:t>Basin shape</a:t>
            </a:r>
          </a:p>
          <a:p>
            <a:r>
              <a:rPr lang="en-US" dirty="0"/>
              <a:t>Elevation</a:t>
            </a:r>
          </a:p>
          <a:p>
            <a:r>
              <a:rPr lang="en-US" dirty="0"/>
              <a:t>Topography, especially the slope of the land</a:t>
            </a:r>
          </a:p>
          <a:p>
            <a:r>
              <a:rPr lang="en-US" dirty="0"/>
              <a:t>Drainage network patterns</a:t>
            </a:r>
          </a:p>
          <a:p>
            <a:r>
              <a:rPr lang="en-US" dirty="0"/>
              <a:t>Ponds, lakes, reservoirs, sinks, etc. in the basin, which prevent or delay runoff from continuing downstream</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89945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Changes </a:t>
            </a:r>
          </a:p>
        </p:txBody>
      </p:sp>
      <p:sp>
        <p:nvSpPr>
          <p:cNvPr id="3" name="Content Placeholder 2"/>
          <p:cNvSpPr>
            <a:spLocks noGrp="1"/>
          </p:cNvSpPr>
          <p:nvPr>
            <p:ph idx="1"/>
          </p:nvPr>
        </p:nvSpPr>
        <p:spPr/>
        <p:txBody>
          <a:bodyPr/>
          <a:lstStyle/>
          <a:p>
            <a:r>
              <a:rPr lang="en-US" dirty="0"/>
              <a:t>As more and more people inhabit the Earth, and as more development and urbanization occur, more of the natural landscape is replaced by impervious surfaces, such as roads, houses, parking lots, and buildings that reduce infiltration of water into the ground and accelerate runoff to ditches and streams.</a:t>
            </a:r>
          </a:p>
          <a:p>
            <a:pPr marL="0" indent="0">
              <a:buNone/>
            </a:pPr>
            <a:endParaRPr lang="en-US"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6113" y="4264462"/>
            <a:ext cx="3494651" cy="1646760"/>
          </a:xfrm>
          <a:prstGeom prst="rect">
            <a:avLst/>
          </a:prstGeom>
        </p:spPr>
      </p:pic>
    </p:spTree>
    <p:extLst>
      <p:ext uri="{BB962C8B-B14F-4D97-AF65-F5344CB8AC3E}">
        <p14:creationId xmlns:p14="http://schemas.microsoft.com/office/powerpoint/2010/main" val="91170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Water Cycle– How It Works</a:t>
            </a:r>
          </a:p>
        </p:txBody>
      </p:sp>
      <p:pic>
        <p:nvPicPr>
          <p:cNvPr id="5" name="Picture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Content Placeholder 6"/>
          <p:cNvSpPr>
            <a:spLocks noGrp="1"/>
          </p:cNvSpPr>
          <p:nvPr>
            <p:ph idx="1"/>
          </p:nvPr>
        </p:nvSpPr>
        <p:spPr/>
        <p:txBody>
          <a:bodyPr/>
          <a:lstStyle/>
          <a:p>
            <a:pPr marL="0" indent="0">
              <a:buNone/>
            </a:pPr>
            <a:r>
              <a:rPr lang="en-US" u="sng" dirty="0"/>
              <a:t>What Is the Water Cycle? </a:t>
            </a:r>
          </a:p>
          <a:p>
            <a:r>
              <a:rPr lang="en-US" dirty="0"/>
              <a:t>Process that describes the existence and movement of water on, in, and above the Earth. </a:t>
            </a:r>
          </a:p>
          <a:p>
            <a:r>
              <a:rPr lang="en-US" dirty="0"/>
              <a:t>Powered by the Sun</a:t>
            </a:r>
          </a:p>
          <a:p>
            <a:r>
              <a:rPr lang="en-US" dirty="0"/>
              <a:t>No starting point because it is a continuous cycle</a:t>
            </a:r>
          </a:p>
          <a:p>
            <a:pPr lvl="1"/>
            <a:r>
              <a:rPr lang="en-US" dirty="0"/>
              <a:t>For explanation purposes we will start with evaporation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319302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92093" y="735104"/>
            <a:ext cx="7316274" cy="5085703"/>
          </a:xfrm>
          <a:prstGeom prst="rect">
            <a:avLst/>
          </a:prstGeom>
        </p:spPr>
      </p:pic>
    </p:spTree>
    <p:extLst>
      <p:ext uri="{BB962C8B-B14F-4D97-AF65-F5344CB8AC3E}">
        <p14:creationId xmlns:p14="http://schemas.microsoft.com/office/powerpoint/2010/main" val="131459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the Water Cycle</a:t>
            </a:r>
          </a:p>
        </p:txBody>
      </p:sp>
      <p:sp>
        <p:nvSpPr>
          <p:cNvPr id="3" name="Content Placeholder 2"/>
          <p:cNvSpPr>
            <a:spLocks noGrp="1"/>
          </p:cNvSpPr>
          <p:nvPr>
            <p:ph idx="1"/>
          </p:nvPr>
        </p:nvSpPr>
        <p:spPr/>
        <p:txBody>
          <a:bodyPr/>
          <a:lstStyle/>
          <a:p>
            <a:pPr>
              <a:buAutoNum type="arabicPeriod"/>
            </a:pPr>
            <a:r>
              <a:rPr lang="en-US" dirty="0"/>
              <a:t>Evaporation</a:t>
            </a:r>
          </a:p>
          <a:p>
            <a:pPr>
              <a:buAutoNum type="arabicPeriod"/>
            </a:pPr>
            <a:r>
              <a:rPr lang="en-US" dirty="0"/>
              <a:t>Condensation</a:t>
            </a:r>
          </a:p>
          <a:p>
            <a:pPr>
              <a:buAutoNum type="arabicPeriod"/>
            </a:pPr>
            <a:r>
              <a:rPr lang="en-US" dirty="0"/>
              <a:t>Precipitation</a:t>
            </a:r>
          </a:p>
          <a:p>
            <a:pPr>
              <a:buAutoNum type="arabicPeriod"/>
            </a:pPr>
            <a:r>
              <a:rPr lang="en-US" dirty="0"/>
              <a:t>Infiltration</a:t>
            </a:r>
          </a:p>
          <a:p>
            <a:pPr>
              <a:buAutoNum type="arabicPeriod"/>
            </a:pPr>
            <a:r>
              <a:rPr lang="en-US" dirty="0"/>
              <a:t>Runoff</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2329323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Evaporation</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68100" y="2058296"/>
            <a:ext cx="5435377" cy="3778250"/>
          </a:xfrm>
          <a:prstGeom prst="rect">
            <a:avLst/>
          </a:prstGeom>
        </p:spPr>
      </p:pic>
      <p:sp>
        <p:nvSpPr>
          <p:cNvPr id="5" name="Oval 4"/>
          <p:cNvSpPr/>
          <p:nvPr/>
        </p:nvSpPr>
        <p:spPr>
          <a:xfrm>
            <a:off x="6985789" y="3112368"/>
            <a:ext cx="2680725" cy="10677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13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Evaporation</a:t>
            </a:r>
          </a:p>
        </p:txBody>
      </p:sp>
      <p:sp>
        <p:nvSpPr>
          <p:cNvPr id="3" name="Content Placeholder 2"/>
          <p:cNvSpPr>
            <a:spLocks noGrp="1"/>
          </p:cNvSpPr>
          <p:nvPr>
            <p:ph idx="1"/>
          </p:nvPr>
        </p:nvSpPr>
        <p:spPr/>
        <p:txBody>
          <a:bodyPr>
            <a:normAutofit/>
          </a:bodyPr>
          <a:lstStyle/>
          <a:p>
            <a:pPr lvl="1"/>
            <a:r>
              <a:rPr lang="en-US" sz="1800" b="1" dirty="0">
                <a:solidFill>
                  <a:schemeClr val="accent1">
                    <a:lumMod val="75000"/>
                  </a:schemeClr>
                </a:solidFill>
              </a:rPr>
              <a:t>Evaporation</a:t>
            </a:r>
            <a:r>
              <a:rPr lang="en-US" sz="1800" dirty="0">
                <a:solidFill>
                  <a:schemeClr val="accent1">
                    <a:lumMod val="75000"/>
                  </a:schemeClr>
                </a:solidFill>
              </a:rPr>
              <a:t>: the process of which water changes from a liquid into a gas or vapor</a:t>
            </a:r>
          </a:p>
          <a:p>
            <a:pPr lvl="2"/>
            <a:r>
              <a:rPr lang="en-US" sz="1600" dirty="0"/>
              <a:t>The sun drives the water cycle process. It begins by heating earth’s surface along with heating the water in lakes, rivers, streams, and the ocean. </a:t>
            </a:r>
          </a:p>
          <a:p>
            <a:pPr lvl="2"/>
            <a:r>
              <a:rPr lang="en-US" sz="1600" dirty="0"/>
              <a:t>Energy from the heat of the sun is used to break the bonds that hold water molecules together.</a:t>
            </a:r>
          </a:p>
          <a:p>
            <a:pPr lvl="3"/>
            <a:r>
              <a:rPr lang="en-US" sz="1400" dirty="0"/>
              <a:t>When water is heated, it begins to turn from the liquid state into the gaseous state (water vapor) and evaporates into the air.</a:t>
            </a:r>
          </a:p>
          <a:p>
            <a:pPr lvl="2"/>
            <a:r>
              <a:rPr lang="en-US" sz="1600" dirty="0"/>
              <a:t>Water vapor is all around us and is known as relative humidity</a:t>
            </a:r>
          </a:p>
          <a:p>
            <a:pPr lvl="3"/>
            <a:r>
              <a:rPr lang="en-US" sz="1400" b="1" dirty="0"/>
              <a:t>relative humidity: </a:t>
            </a:r>
            <a:r>
              <a:rPr lang="en-US" sz="1400" dirty="0"/>
              <a:t>the amount of water vapor present in air </a:t>
            </a:r>
          </a:p>
          <a:p>
            <a:pPr lvl="2"/>
            <a:r>
              <a:rPr lang="en-US" sz="1600" dirty="0"/>
              <a:t>Evaporation is the primary pathway water moves from liquid state to water vapor</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93659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Evapotranspiration</a:t>
            </a:r>
          </a:p>
        </p:txBody>
      </p:sp>
      <p:sp>
        <p:nvSpPr>
          <p:cNvPr id="3" name="Content Placeholder 2"/>
          <p:cNvSpPr>
            <a:spLocks noGrp="1"/>
          </p:cNvSpPr>
          <p:nvPr>
            <p:ph idx="1"/>
          </p:nvPr>
        </p:nvSpPr>
        <p:spPr/>
        <p:txBody>
          <a:bodyPr/>
          <a:lstStyle/>
          <a:p>
            <a:pPr lvl="1"/>
            <a:r>
              <a:rPr lang="en-US" sz="2000" b="1" dirty="0">
                <a:solidFill>
                  <a:schemeClr val="accent1">
                    <a:lumMod val="75000"/>
                  </a:schemeClr>
                </a:solidFill>
              </a:rPr>
              <a:t>Evapotranspiration</a:t>
            </a:r>
            <a:r>
              <a:rPr lang="en-US" sz="2000" dirty="0">
                <a:solidFill>
                  <a:schemeClr val="accent1">
                    <a:lumMod val="75000"/>
                  </a:schemeClr>
                </a:solidFill>
              </a:rPr>
              <a:t>: water that transpires from plants and evaporates from the soil to the atmosphere.</a:t>
            </a:r>
          </a:p>
          <a:p>
            <a:pPr lvl="2"/>
            <a:r>
              <a:rPr lang="en-US" sz="1800" dirty="0"/>
              <a:t>Plants put down roots into the soil to draw water and nutrients up into the stems and leaves. Some of this water is returned to the air by transpiration.</a:t>
            </a:r>
          </a:p>
          <a:p>
            <a:pPr lvl="3"/>
            <a:r>
              <a:rPr lang="en-US" sz="1600" b="1" dirty="0"/>
              <a:t>Transpiration:</a:t>
            </a:r>
            <a:r>
              <a:rPr lang="en-US" sz="1600" dirty="0"/>
              <a:t> the process where plants absorb water through the roots and give off water vapor through pores in their leaves</a:t>
            </a:r>
            <a:endParaRPr lang="en-US" sz="1600" b="1" dirty="0"/>
          </a:p>
          <a:p>
            <a:pPr lvl="2"/>
            <a:r>
              <a:rPr lang="en-US" sz="1800" dirty="0"/>
              <a:t>Transpiration rates vary depending on weather conditions, such as temperature, humidity, sunlight availability and intensity, precipitation, soil type and saturation, wind, and land slope.</a:t>
            </a:r>
          </a:p>
          <a:p>
            <a:pPr marL="0" indent="0">
              <a:buNone/>
            </a:pPr>
            <a:endParaRPr lang="en-US"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84676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Condensation</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31137" y="1980150"/>
            <a:ext cx="5435377" cy="3778250"/>
          </a:xfrm>
          <a:prstGeom prst="rect">
            <a:avLst/>
          </a:prstGeom>
        </p:spPr>
      </p:pic>
      <p:sp>
        <p:nvSpPr>
          <p:cNvPr id="8" name="Oval 7"/>
          <p:cNvSpPr/>
          <p:nvPr/>
        </p:nvSpPr>
        <p:spPr>
          <a:xfrm>
            <a:off x="7048768" y="2305545"/>
            <a:ext cx="2680725" cy="10677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68882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387</TotalTime>
  <Words>1059</Words>
  <Application>Microsoft Office PowerPoint</Application>
  <PresentationFormat>Widescreen</PresentationFormat>
  <Paragraphs>109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Wisp</vt:lpstr>
      <vt:lpstr>Round and Round- The Water Cycle</vt:lpstr>
      <vt:lpstr>Activity</vt:lpstr>
      <vt:lpstr>The Water Cycle– How It Works</vt:lpstr>
      <vt:lpstr>PowerPoint Presentation</vt:lpstr>
      <vt:lpstr>Steps In the Water Cycle</vt:lpstr>
      <vt:lpstr>Evaporation</vt:lpstr>
      <vt:lpstr>Evaporation</vt:lpstr>
      <vt:lpstr>Evapotranspiration</vt:lpstr>
      <vt:lpstr>Condensation</vt:lpstr>
      <vt:lpstr>Condensation</vt:lpstr>
      <vt:lpstr>Precipitation</vt:lpstr>
      <vt:lpstr>Precipitation</vt:lpstr>
      <vt:lpstr>Factors Influencing Precipitation</vt:lpstr>
      <vt:lpstr>Infiltration</vt:lpstr>
      <vt:lpstr>Infiltration</vt:lpstr>
      <vt:lpstr>Infiltration</vt:lpstr>
      <vt:lpstr>Runoff</vt:lpstr>
      <vt:lpstr>Runoff</vt:lpstr>
      <vt:lpstr>Factors Influencing Runoff</vt:lpstr>
      <vt:lpstr>Meteorological Factors </vt:lpstr>
      <vt:lpstr>Physical Characteristics </vt:lpstr>
      <vt:lpstr>Human Changes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Nitrogen Cycle</dc:title>
  <dc:creator>Will Fett</dc:creator>
  <cp:lastModifiedBy>Will Fett</cp:lastModifiedBy>
  <cp:revision>24</cp:revision>
  <dcterms:created xsi:type="dcterms:W3CDTF">2017-03-15T15:26:13Z</dcterms:created>
  <dcterms:modified xsi:type="dcterms:W3CDTF">2017-05-11T22:00:53Z</dcterms:modified>
</cp:coreProperties>
</file>